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8" r:id="rId4"/>
  </p:sldMasterIdLst>
  <p:notesMasterIdLst>
    <p:notesMasterId r:id="rId16"/>
  </p:notesMasterIdLst>
  <p:sldIdLst>
    <p:sldId id="258" r:id="rId5"/>
    <p:sldId id="264" r:id="rId6"/>
    <p:sldId id="2292" r:id="rId7"/>
    <p:sldId id="265" r:id="rId8"/>
    <p:sldId id="269" r:id="rId9"/>
    <p:sldId id="270" r:id="rId10"/>
    <p:sldId id="271" r:id="rId11"/>
    <p:sldId id="2289" r:id="rId12"/>
    <p:sldId id="2290" r:id="rId13"/>
    <p:sldId id="2291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CC455-EA3C-4BB4-BC5E-F0112BE6264E}" v="3" dt="2020-05-26T05:39:42.004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6AF8D-FC22-4752-A3B9-6DA469188AAA}" type="datetimeFigureOut">
              <a:rPr lang="fi-FI" smtClean="0"/>
              <a:t>26.5.2020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D93A1-36CC-4246-897B-3343C27AA0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64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14000" y="486000"/>
            <a:ext cx="7963200" cy="1850400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4000" y="2502000"/>
            <a:ext cx="7963200" cy="2088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1BBF-6B19-4C82-9DE3-E69FF4E32259}" type="datetime1">
              <a:rPr lang="fi-FI" smtClean="0"/>
              <a:t>26.5.2020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48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4000" y="1416000"/>
            <a:ext cx="5510474" cy="4320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1880" y="1416000"/>
            <a:ext cx="5510474" cy="4320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9" y="5856000"/>
            <a:ext cx="5511293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 dirty="0"/>
              <a:t>Kirjoita kuvateksti ja –lähde tähän.</a:t>
            </a:r>
          </a:p>
        </p:txBody>
      </p:sp>
      <p:cxnSp>
        <p:nvCxnSpPr>
          <p:cNvPr id="9" name="Suora yhdysviiva 8"/>
          <p:cNvCxnSpPr/>
          <p:nvPr/>
        </p:nvCxnSpPr>
        <p:spPr>
          <a:xfrm>
            <a:off x="414000" y="5841312"/>
            <a:ext cx="5511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in paikkamerkki 13"/>
          <p:cNvSpPr>
            <a:spLocks noGrp="1"/>
          </p:cNvSpPr>
          <p:nvPr>
            <p:ph type="body" sz="quarter" idx="14" hasCustomPrompt="1"/>
          </p:nvPr>
        </p:nvSpPr>
        <p:spPr>
          <a:xfrm>
            <a:off x="6153599" y="5856000"/>
            <a:ext cx="5511293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Kirjoita kuvateksti ja –lähde tähän.</a:t>
            </a:r>
          </a:p>
        </p:txBody>
      </p:sp>
      <p:cxnSp>
        <p:nvCxnSpPr>
          <p:cNvPr id="11" name="Suora yhdysviiva 10"/>
          <p:cNvCxnSpPr/>
          <p:nvPr/>
        </p:nvCxnSpPr>
        <p:spPr>
          <a:xfrm>
            <a:off x="6153600" y="5841600"/>
            <a:ext cx="5511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30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erikokoista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4000" y="1512000"/>
            <a:ext cx="7656235" cy="4584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28000" y="1512000"/>
            <a:ext cx="3334354" cy="4584000"/>
          </a:xfrm>
        </p:spPr>
        <p:txBody>
          <a:bodyPr>
            <a:noAutofit/>
          </a:bodyPr>
          <a:lstStyle>
            <a:lvl1pPr marL="179996" indent="-179996">
              <a:spcBef>
                <a:spcPts val="0"/>
              </a:spcBef>
              <a:defRPr sz="2400"/>
            </a:lvl1pPr>
            <a:lvl2pPr marL="359991" indent="-179996">
              <a:spcBef>
                <a:spcPts val="0"/>
              </a:spcBef>
              <a:defRPr sz="2200"/>
            </a:lvl2pPr>
            <a:lvl3pPr marL="539987" indent="-179996">
              <a:spcBef>
                <a:spcPts val="0"/>
              </a:spcBef>
              <a:defRPr sz="2200"/>
            </a:lvl3pPr>
            <a:lvl4pPr marL="719982" indent="-179996">
              <a:spcBef>
                <a:spcPts val="0"/>
              </a:spcBef>
              <a:defRPr sz="2200"/>
            </a:lvl4pPr>
            <a:lvl5pPr marL="899978" indent="-179996">
              <a:spcBef>
                <a:spcPts val="0"/>
              </a:spcBef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170890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erikokoista sisältöä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414000" y="1416000"/>
            <a:ext cx="3314852" cy="4320000"/>
          </a:xfrm>
        </p:spPr>
        <p:txBody>
          <a:bodyPr>
            <a:noAutofit/>
          </a:bodyPr>
          <a:lstStyle>
            <a:lvl1pPr>
              <a:defRPr sz="2400"/>
            </a:lvl1pPr>
            <a:lvl2pPr marL="365991" indent="0">
              <a:buNone/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008000" y="1416000"/>
            <a:ext cx="7680000" cy="4320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714000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Lisää lähdetieto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8205522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ja must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 bwMode="white"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 lIns="90000" anchor="ctr"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Vedä kuva paikkamerkkiin tai lisää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091" y="3456000"/>
            <a:ext cx="11169818" cy="2847818"/>
          </a:xfrm>
        </p:spPr>
        <p:txBody>
          <a:bodyPr anchor="t" anchorCtr="0"/>
          <a:lstStyle>
            <a:lvl1pPr algn="ctr"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881DAB8D-13F6-43CF-AF21-8EDDA0983AF6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 bwMode="black">
          <a:xfrm>
            <a:off x="9558000" y="175145"/>
            <a:ext cx="2340000" cy="759002"/>
          </a:xfrm>
          <a:blipFill>
            <a:blip r:embed="rId2"/>
            <a:stretch>
              <a:fillRect t="-35854"/>
            </a:stretch>
          </a:blip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19734854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 bwMode="white"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 lIns="90000" anchor="ctr"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Vedä kuva paikkamerkkiin tai lisää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091" y="3456000"/>
            <a:ext cx="11169818" cy="2847818"/>
          </a:xfrm>
        </p:spPr>
        <p:txBody>
          <a:bodyPr anchor="t" anchorCtr="0"/>
          <a:lstStyle>
            <a:lvl1pPr algn="ctr">
              <a:defRPr sz="6000" b="1" cap="all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A86A8CFD-37ED-4749-956D-776FBCC0BB39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 bwMode="black">
          <a:xfrm>
            <a:off x="9558000" y="175145"/>
            <a:ext cx="2340000" cy="759002"/>
          </a:xfrm>
          <a:blipFill>
            <a:blip r:embed="rId2"/>
            <a:stretch>
              <a:fillRect t="-35854"/>
            </a:stretch>
          </a:blip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25640562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576000" cy="1008000"/>
          </a:xfrm>
        </p:spPr>
        <p:txBody>
          <a:bodyPr tIns="0" bIns="0">
            <a:noAutofit/>
          </a:bodyPr>
          <a:lstStyle>
            <a:lvl1pPr marL="0" indent="0">
              <a:spcBef>
                <a:spcPts val="0"/>
              </a:spcBef>
              <a:buNone/>
              <a:defRPr sz="18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Kirjoita kuvateksti ja –lähde tähän</a:t>
            </a:r>
          </a:p>
        </p:txBody>
      </p:sp>
      <p:sp>
        <p:nvSpPr>
          <p:cNvPr id="12" name="Kuvan paikkamerkki 11"/>
          <p:cNvSpPr>
            <a:spLocks noGrp="1"/>
          </p:cNvSpPr>
          <p:nvPr>
            <p:ph type="pic" sz="quarter" idx="14" hasCustomPrompt="1"/>
          </p:nvPr>
        </p:nvSpPr>
        <p:spPr bwMode="hidden">
          <a:xfrm>
            <a:off x="0" y="0"/>
            <a:ext cx="12192000" cy="580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Vedä kuva paikkamerkkiin tai</a:t>
            </a:r>
            <a:br>
              <a:rPr lang="fi-FI"/>
            </a:br>
            <a:r>
              <a:rPr lang="fi-FI"/>
              <a:t>lisää napsauttamalla kuvaketta</a:t>
            </a:r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2CA83F02-F75C-41E6-8063-D1CDE2812214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 bwMode="black">
          <a:xfrm>
            <a:off x="9558000" y="175145"/>
            <a:ext cx="2340000" cy="759002"/>
          </a:xfrm>
          <a:blipFill>
            <a:blip r:embed="rId2"/>
            <a:stretch>
              <a:fillRect t="-35854"/>
            </a:stretch>
          </a:blip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32557328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368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239994" indent="0" algn="ctr">
              <a:buNone/>
              <a:defRPr sz="2667" baseline="0"/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56000" y="1868329"/>
            <a:ext cx="7008000" cy="4424895"/>
          </a:xfrm>
        </p:spPr>
        <p:txBody>
          <a:bodyPr>
            <a:noAutofit/>
          </a:bodyPr>
          <a:lstStyle>
            <a:lvl1pPr>
              <a:defRPr sz="2400"/>
            </a:lvl1pPr>
            <a:lvl2pPr marL="365991" indent="0">
              <a:buNone/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56000" y="778729"/>
            <a:ext cx="7008000" cy="960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491013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-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368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239994" indent="0" algn="ctr">
              <a:buNone/>
              <a:defRPr sz="2667" baseline="0"/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56000" y="1868331"/>
            <a:ext cx="7008000" cy="2472000"/>
          </a:xfrm>
        </p:spPr>
        <p:txBody>
          <a:bodyPr>
            <a:noAutofit/>
          </a:bodyPr>
          <a:lstStyle>
            <a:lvl1pPr>
              <a:defRPr sz="2400"/>
            </a:lvl1pPr>
            <a:lvl2pPr marL="365991" indent="0">
              <a:buNone/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56000" y="778731"/>
            <a:ext cx="7008000" cy="960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3" hasCustomPrompt="1"/>
          </p:nvPr>
        </p:nvSpPr>
        <p:spPr>
          <a:xfrm>
            <a:off x="4656667" y="4460331"/>
            <a:ext cx="7008000" cy="18974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365991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2pPr>
            <a:lvl3pPr marL="815980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3pPr>
            <a:lvl4pPr marL="1199970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4pPr>
            <a:lvl5pPr marL="1583960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i-FI"/>
              <a:t>Kirjoita kuvateksti ja –lähde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67193572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278E-765C-4FED-AAAB-781631F41A93}" type="datetime1">
              <a:rPr lang="fi-FI" smtClean="0"/>
              <a:t>26.5.2020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085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llinen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44968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F9F-D62C-45B4-A903-8104CE8EF828}" type="datetime1">
              <a:rPr lang="fi-FI" smtClean="0"/>
              <a:t>26.5.2020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46BE63EC-6095-471C-AE85-15611494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153121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600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yntikort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1097280"/>
            <a:ext cx="5544000" cy="47315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fi-FI"/>
              <a:t>Etunimi Sukunimi</a:t>
            </a:r>
            <a:br>
              <a:rPr lang="fi-FI"/>
            </a:br>
            <a:r>
              <a:rPr lang="fi-FI"/>
              <a:t>tehtävänimike</a:t>
            </a:r>
            <a:br>
              <a:rPr lang="fi-FI"/>
            </a:br>
            <a:br>
              <a:rPr lang="fi-FI"/>
            </a:br>
            <a:r>
              <a:rPr lang="fi-FI"/>
              <a:t>p. </a:t>
            </a:r>
            <a:r>
              <a:rPr lang="fi-FI" dirty="0"/>
              <a:t>00 0000 000, 000 000 000</a:t>
            </a:r>
            <a:br>
              <a:rPr lang="fi-FI" dirty="0"/>
            </a:br>
            <a:r>
              <a:rPr lang="fi-FI" dirty="0" err="1"/>
              <a:t>etunimi.sukunimi@yrittajat.fi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Twitter:</a:t>
            </a:r>
            <a:br>
              <a:rPr lang="fi-FI" dirty="0"/>
            </a:br>
            <a:r>
              <a:rPr lang="fi-FI" dirty="0"/>
              <a:t>Instagram:</a:t>
            </a:r>
            <a:br>
              <a:rPr lang="fi-FI" dirty="0"/>
            </a:br>
            <a:r>
              <a:rPr lang="fi-FI" dirty="0"/>
              <a:t>Facebook:</a:t>
            </a:r>
            <a:br>
              <a:rPr lang="fi-FI" dirty="0"/>
            </a:br>
            <a:br>
              <a:rPr lang="fi-FI" dirty="0"/>
            </a:br>
            <a:r>
              <a:rPr lang="fi-FI" dirty="0" err="1"/>
              <a:t>yrittajat.fi</a:t>
            </a:r>
            <a:endParaRPr lang="fi-FI" dirty="0"/>
          </a:p>
        </p:txBody>
      </p:sp>
      <p:sp>
        <p:nvSpPr>
          <p:cNvPr id="8" name="Kuvan paikkamerkki 7"/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1097280"/>
            <a:ext cx="6096000" cy="4731552"/>
          </a:xfrm>
          <a:noFill/>
        </p:spPr>
        <p:txBody>
          <a:bodyPr anchor="ctr"/>
          <a:lstStyle>
            <a:lvl1pPr marL="239994" indent="0" algn="ctr">
              <a:spcBef>
                <a:spcPts val="0"/>
              </a:spcBef>
              <a:buNone/>
              <a:defRPr sz="2667"/>
            </a:lvl1pPr>
          </a:lstStyle>
          <a:p>
            <a:r>
              <a:rPr lang="fi-FI" dirty="0"/>
              <a:t>Vedä kuva paikkamerkkiin tai</a:t>
            </a:r>
            <a:br>
              <a:rPr lang="fi-FI" dirty="0"/>
            </a:br>
            <a:r>
              <a:rPr lang="fi-FI" dirty="0"/>
              <a:t>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999879702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petus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546" y="2237780"/>
            <a:ext cx="6132909" cy="238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893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[Alatunnisteteksti]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46BE63EC-6095-471C-AE85-15611494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B18DD67E-A907-49C4-9344-9E05BD7F82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5" b="-564"/>
          <a:stretch/>
        </p:blipFill>
        <p:spPr bwMode="black">
          <a:xfrm>
            <a:off x="9555888" y="18055"/>
            <a:ext cx="2340000" cy="92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0832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vaih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36000" y="1128000"/>
            <a:ext cx="9144000" cy="2400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36000" y="3600000"/>
            <a:ext cx="9144000" cy="1656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[Alatunnisteteksti]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402173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sanvaihto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36000" y="1128000"/>
            <a:ext cx="9144000" cy="24000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36000" y="3600000"/>
            <a:ext cx="9144000" cy="1656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[Alatunnisteteksti]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0A00A45-5EE7-4C10-8E10-A75FF849C9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5" b="-564"/>
          <a:stretch/>
        </p:blipFill>
        <p:spPr bwMode="black">
          <a:xfrm>
            <a:off x="9555888" y="18055"/>
            <a:ext cx="2340000" cy="92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442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llinen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14000" y="776532"/>
            <a:ext cx="10795468" cy="12000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4000" y="2024532"/>
            <a:ext cx="10795468" cy="1344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Suorakulmio 6"/>
          <p:cNvSpPr/>
          <p:nvPr/>
        </p:nvSpPr>
        <p:spPr bwMode="ltGray">
          <a:xfrm>
            <a:off x="9128560" y="3431685"/>
            <a:ext cx="3078000" cy="3429000"/>
          </a:xfrm>
          <a:prstGeom prst="rect">
            <a:avLst/>
          </a:prstGeom>
          <a:solidFill>
            <a:srgbClr val="00A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err="1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459038" y="4690463"/>
            <a:ext cx="2346257" cy="911447"/>
          </a:xfrm>
          <a:prstGeom prst="rect">
            <a:avLst/>
          </a:prstGeom>
        </p:spPr>
      </p:pic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58BF3A17-CBF0-4A75-A58C-DF4A63495EE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31685"/>
            <a:ext cx="9139203" cy="3429000"/>
          </a:xfrm>
          <a:custGeom>
            <a:avLst/>
            <a:gdLst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8475776 w 9139203"/>
              <a:gd name="connsiteY3" fmla="*/ 993655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39203" h="3429000">
                <a:moveTo>
                  <a:pt x="0" y="0"/>
                </a:moveTo>
                <a:lnTo>
                  <a:pt x="9139203" y="0"/>
                </a:lnTo>
                <a:lnTo>
                  <a:pt x="9139203" y="554358"/>
                </a:lnTo>
                <a:lnTo>
                  <a:pt x="8475776" y="993655"/>
                </a:lnTo>
                <a:lnTo>
                  <a:pt x="9139203" y="1432952"/>
                </a:lnTo>
                <a:lnTo>
                  <a:pt x="9139203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10584" indent="0" algn="ctr">
              <a:buNone/>
              <a:tabLst/>
              <a:defRPr/>
            </a:lvl1pPr>
          </a:lstStyle>
          <a:p>
            <a:r>
              <a:rPr lang="fi-FI"/>
              <a:t>Vedä kuva paikkamerkkiin tai </a:t>
            </a:r>
            <a:br>
              <a:rPr lang="fi-FI"/>
            </a:br>
            <a:r>
              <a:rPr lang="fi-FI"/>
              <a:t>lisää napsauttamalla kuvaketta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516000"/>
            <a:ext cx="576000" cy="324000"/>
          </a:xfrm>
        </p:spPr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Kolmio 9">
            <a:extLst>
              <a:ext uri="{FF2B5EF4-FFF2-40B4-BE49-F238E27FC236}">
                <a16:creationId xmlns:a16="http://schemas.microsoft.com/office/drawing/2014/main" id="{75A302AC-973C-4C9F-B64C-275B843D6E09}"/>
              </a:ext>
            </a:extLst>
          </p:cNvPr>
          <p:cNvSpPr/>
          <p:nvPr/>
        </p:nvSpPr>
        <p:spPr bwMode="ltGray">
          <a:xfrm rot="16200000">
            <a:off x="8356994" y="4091882"/>
            <a:ext cx="883212" cy="666915"/>
          </a:xfrm>
          <a:prstGeom prst="triangle">
            <a:avLst/>
          </a:prstGeom>
          <a:solidFill>
            <a:srgbClr val="00A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err="1"/>
          </a:p>
        </p:txBody>
      </p:sp>
    </p:spTree>
    <p:extLst>
      <p:ext uri="{BB962C8B-B14F-4D97-AF65-F5344CB8AC3E}">
        <p14:creationId xmlns:p14="http://schemas.microsoft.com/office/powerpoint/2010/main" val="22263797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diagrammi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4000" y="1416000"/>
            <a:ext cx="11248354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714000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 dirty="0"/>
              <a:t>Lisää lähdetieto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/>
          <p:cNvCxnSpPr/>
          <p:nvPr/>
        </p:nvCxnSpPr>
        <p:spPr>
          <a:xfrm>
            <a:off x="414000" y="5841312"/>
            <a:ext cx="112581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tsikko 8">
            <a:extLst>
              <a:ext uri="{FF2B5EF4-FFF2-40B4-BE49-F238E27FC236}">
                <a16:creationId xmlns:a16="http://schemas.microsoft.com/office/drawing/2014/main" id="{09AE56AE-2C12-4176-879E-9B5423F7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041185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4000" y="1416000"/>
            <a:ext cx="11248354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714000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Lisää lähdetieto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986250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4000" y="1416000"/>
            <a:ext cx="5510474" cy="453508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1880" y="1416000"/>
            <a:ext cx="5510474" cy="453508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A26-E7EB-42B7-B05A-8F0C149E23CB}" type="datetime1">
              <a:rPr lang="fi-FI" smtClean="0"/>
              <a:t>26.5.2020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[Alatunnisteteksti]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0381782D-255F-4853-838D-BA013CF6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3776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1"/>
          <a:stretch/>
        </p:blipFill>
        <p:spPr>
          <a:xfrm>
            <a:off x="9552790" y="18056"/>
            <a:ext cx="2340000" cy="913763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14000" y="0"/>
            <a:ext cx="9138790" cy="1116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14000" y="1416000"/>
            <a:ext cx="11248354" cy="4680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880000" y="6515944"/>
            <a:ext cx="1248000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CE8FED5-D933-44C8-9564-D710DB44FAAC}" type="datetime1">
              <a:rPr lang="fi-FI" smtClean="0"/>
              <a:t>26.5.2020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28000" y="6515944"/>
            <a:ext cx="7752000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/>
              <a:t>[Alatunnisteteksti]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14000" y="6515944"/>
            <a:ext cx="576000" cy="324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A6950FC-F01D-432E-92A0-E4475BC39D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4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  <p:sldLayoutId id="2147484460" r:id="rId12"/>
    <p:sldLayoutId id="2147484461" r:id="rId13"/>
    <p:sldLayoutId id="2147484462" r:id="rId14"/>
    <p:sldLayoutId id="2147484463" r:id="rId15"/>
    <p:sldLayoutId id="2147484464" r:id="rId16"/>
    <p:sldLayoutId id="2147484465" r:id="rId17"/>
    <p:sldLayoutId id="2147484466" r:id="rId18"/>
    <p:sldLayoutId id="2147484467" r:id="rId19"/>
    <p:sldLayoutId id="2147484468" r:id="rId20"/>
    <p:sldLayoutId id="2147484469" r:id="rId21"/>
    <p:sldLayoutId id="2147484470" r:id="rId22"/>
  </p:sldLayoutIdLst>
  <p:hf sldNum="0" hdr="0" ftr="0" dt="0"/>
  <p:txStyles>
    <p:titleStyle>
      <a:lvl1pPr algn="l" defTabSz="914377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9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9984" indent="-263993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597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6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95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07945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615935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92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407915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C6563270-B246-495F-9E28-410DC67723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Maakunnan selviytymisfoorumi</a:t>
            </a:r>
          </a:p>
        </p:txBody>
      </p:sp>
      <p:sp>
        <p:nvSpPr>
          <p:cNvPr id="8" name="Alaotsikko 7">
            <a:extLst>
              <a:ext uri="{FF2B5EF4-FFF2-40B4-BE49-F238E27FC236}">
                <a16:creationId xmlns:a16="http://schemas.microsoft.com/office/drawing/2014/main" id="{28535764-C966-4EEE-9C10-E8FE18B6B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26.5.2020 </a:t>
            </a:r>
          </a:p>
          <a:p>
            <a:endParaRPr lang="fi-FI" dirty="0"/>
          </a:p>
          <a:p>
            <a:r>
              <a:rPr lang="fi-FI" dirty="0"/>
              <a:t>Niina Kuuva, aluejohtaja, Etelä-Savon Yrittäjät</a:t>
            </a:r>
          </a:p>
        </p:txBody>
      </p:sp>
      <p:pic>
        <p:nvPicPr>
          <p:cNvPr id="1028" name="Picture 4" descr="Tehoa Etelä-Savon vesien suojeluun - hae avustusta vesien ...">
            <a:extLst>
              <a:ext uri="{FF2B5EF4-FFF2-40B4-BE49-F238E27FC236}">
                <a16:creationId xmlns:a16="http://schemas.microsoft.com/office/drawing/2014/main" id="{7307BFB3-5325-41FD-A509-5324F9C03305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5" b="219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98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D25FEED6-4BA6-4DC9-9178-B0725F50CAEE}"/>
              </a:ext>
            </a:extLst>
          </p:cNvPr>
          <p:cNvSpPr/>
          <p:nvPr/>
        </p:nvSpPr>
        <p:spPr>
          <a:xfrm>
            <a:off x="767408" y="3833562"/>
            <a:ext cx="110114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Vaikka valtio korvaisi valtaosan korona-soten menoista, tullaan tilanteeseen, jossa kuntien edelleen tehostettava palvelurakennettaan.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Ei todennäköisesti varaa myöskään tukea paikallista kilpailukykyä esim. alhaisempina taksoina. </a:t>
            </a:r>
            <a:r>
              <a:rPr lang="fi-FI" dirty="0">
                <a:sym typeface="Wingdings" panose="05000000000000000000" pitchFamily="2" charset="2"/>
              </a:rPr>
              <a:t> Myös investointilistojen väistämätön lyheneminen.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ym typeface="Wingdings" panose="05000000000000000000" pitchFamily="2" charset="2"/>
              </a:rPr>
              <a:t>Entä jos Etelä-Savoon tai lähialueille ei enää lennetä ollenkaan?  vaihtoehtoisten kulkumuotojen varaan rakentaminen.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E-kuntalaisuuden kehittäminen. Monipaikkaisuus tulee ottaa huomioon lainsäädännön, palvelujen mitoituksen ja liikennejärjestelmän kehittämisessä.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Etelä-Savosta vastuullisuuden edelläkävijä!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CFF463E-5674-498D-BAD1-F7685CA61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16" y="44624"/>
            <a:ext cx="8897452" cy="2831838"/>
          </a:xfrm>
          <a:prstGeom prst="rect">
            <a:avLst/>
          </a:prstGeom>
        </p:spPr>
      </p:pic>
      <p:sp>
        <p:nvSpPr>
          <p:cNvPr id="11" name="Nuoli: Viisikulmio 10">
            <a:extLst>
              <a:ext uri="{FF2B5EF4-FFF2-40B4-BE49-F238E27FC236}">
                <a16:creationId xmlns:a16="http://schemas.microsoft.com/office/drawing/2014/main" id="{1341287C-0271-4D93-8FF6-3097330BB68A}"/>
              </a:ext>
            </a:extLst>
          </p:cNvPr>
          <p:cNvSpPr/>
          <p:nvPr/>
        </p:nvSpPr>
        <p:spPr>
          <a:xfrm>
            <a:off x="2236149" y="1202028"/>
            <a:ext cx="1535837" cy="113412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Ensiapu-vaihe</a:t>
            </a:r>
          </a:p>
        </p:txBody>
      </p:sp>
      <p:sp>
        <p:nvSpPr>
          <p:cNvPr id="12" name="Nuoli: Viisikulmio 11">
            <a:extLst>
              <a:ext uri="{FF2B5EF4-FFF2-40B4-BE49-F238E27FC236}">
                <a16:creationId xmlns:a16="http://schemas.microsoft.com/office/drawing/2014/main" id="{B2557F8F-5790-4E0A-897B-7FDBB98119D9}"/>
              </a:ext>
            </a:extLst>
          </p:cNvPr>
          <p:cNvSpPr/>
          <p:nvPr/>
        </p:nvSpPr>
        <p:spPr>
          <a:xfrm>
            <a:off x="3825254" y="1210903"/>
            <a:ext cx="2536725" cy="113412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 Elvytysvaihe</a:t>
            </a:r>
          </a:p>
        </p:txBody>
      </p:sp>
      <p:sp>
        <p:nvSpPr>
          <p:cNvPr id="13" name="Nuoli: Viisikulmio 12">
            <a:extLst>
              <a:ext uri="{FF2B5EF4-FFF2-40B4-BE49-F238E27FC236}">
                <a16:creationId xmlns:a16="http://schemas.microsoft.com/office/drawing/2014/main" id="{757A7A09-1941-424C-9065-486DFD39164B}"/>
              </a:ext>
            </a:extLst>
          </p:cNvPr>
          <p:cNvSpPr/>
          <p:nvPr/>
        </p:nvSpPr>
        <p:spPr>
          <a:xfrm>
            <a:off x="5719825" y="1210903"/>
            <a:ext cx="2987198" cy="113412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 ”Kipupakettivaihe”</a:t>
            </a:r>
          </a:p>
        </p:txBody>
      </p:sp>
      <p:sp>
        <p:nvSpPr>
          <p:cNvPr id="14" name="Puhekupla: Suorakulmio 13">
            <a:extLst>
              <a:ext uri="{FF2B5EF4-FFF2-40B4-BE49-F238E27FC236}">
                <a16:creationId xmlns:a16="http://schemas.microsoft.com/office/drawing/2014/main" id="{33947128-3FB3-46F7-A2FB-B4FE98C07951}"/>
              </a:ext>
            </a:extLst>
          </p:cNvPr>
          <p:cNvSpPr/>
          <p:nvPr/>
        </p:nvSpPr>
        <p:spPr>
          <a:xfrm>
            <a:off x="49741" y="2696198"/>
            <a:ext cx="3021658" cy="856981"/>
          </a:xfrm>
          <a:prstGeom prst="wedgeRectCallout">
            <a:avLst>
              <a:gd name="adj1" fmla="val 28681"/>
              <a:gd name="adj2" fmla="val -10837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Autetaan yrityksiä pahimman yli. Kesto riippuu pandemian tilanteesta.</a:t>
            </a:r>
          </a:p>
        </p:txBody>
      </p:sp>
      <p:sp>
        <p:nvSpPr>
          <p:cNvPr id="15" name="Puhekupla: Suorakulmio 14">
            <a:extLst>
              <a:ext uri="{FF2B5EF4-FFF2-40B4-BE49-F238E27FC236}">
                <a16:creationId xmlns:a16="http://schemas.microsoft.com/office/drawing/2014/main" id="{398CF5F9-45A4-4106-BD2C-130BD9561387}"/>
              </a:ext>
            </a:extLst>
          </p:cNvPr>
          <p:cNvSpPr/>
          <p:nvPr/>
        </p:nvSpPr>
        <p:spPr>
          <a:xfrm>
            <a:off x="3515284" y="2696200"/>
            <a:ext cx="2858610" cy="856980"/>
          </a:xfrm>
          <a:prstGeom prst="wedgeRectCallout">
            <a:avLst>
              <a:gd name="adj1" fmla="val -4684"/>
              <a:gd name="adj2" fmla="val -111655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Tuetaan elvytystoimin ja rakennereformein talouden tervehtymistä.</a:t>
            </a:r>
          </a:p>
        </p:txBody>
      </p:sp>
      <p:sp>
        <p:nvSpPr>
          <p:cNvPr id="16" name="Puhekupla: Suorakulmio 15">
            <a:extLst>
              <a:ext uri="{FF2B5EF4-FFF2-40B4-BE49-F238E27FC236}">
                <a16:creationId xmlns:a16="http://schemas.microsoft.com/office/drawing/2014/main" id="{7B11445F-A14C-4FED-A2A0-79BA8D095A7D}"/>
              </a:ext>
            </a:extLst>
          </p:cNvPr>
          <p:cNvSpPr/>
          <p:nvPr/>
        </p:nvSpPr>
        <p:spPr>
          <a:xfrm>
            <a:off x="6817779" y="2696199"/>
            <a:ext cx="4246773" cy="856981"/>
          </a:xfrm>
          <a:prstGeom prst="wedgeRectCallout">
            <a:avLst>
              <a:gd name="adj1" fmla="val -37755"/>
              <a:gd name="adj2" fmla="val -113596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Tehdään lisää reformeja, leikkauksia ja ehkä veronkorotuksia, jotta selvitään koronalaskusta.</a:t>
            </a:r>
          </a:p>
        </p:txBody>
      </p:sp>
    </p:spTree>
    <p:extLst>
      <p:ext uri="{BB962C8B-B14F-4D97-AF65-F5344CB8AC3E}">
        <p14:creationId xmlns:p14="http://schemas.microsoft.com/office/powerpoint/2010/main" val="320263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37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A0522DC8-9114-410A-BAC3-FDD473F4F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4" y="163547"/>
            <a:ext cx="12132091" cy="65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2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13CC8FF4-6573-4501-A027-4F5D68FE3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4" y="79720"/>
            <a:ext cx="12124471" cy="669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96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E12E46DF-6502-4626-A325-C42A06845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3" y="87340"/>
            <a:ext cx="12147333" cy="6683319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E3668879-2939-4D4E-8A97-4E078CC26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4" y="114012"/>
            <a:ext cx="12124471" cy="662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8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32E0167B-B16F-4A64-B21B-6F1435E67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78"/>
            <a:ext cx="12093988" cy="64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1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92F2505-795E-42B7-B7D8-C8CFED192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6" y="171167"/>
            <a:ext cx="12093988" cy="65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61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5C2B6D49-57DD-4EC9-A6C4-62D8609B4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6" y="-27384"/>
            <a:ext cx="12093988" cy="650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6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36524862-6A09-4124-8F67-469A69F0C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16" y="44624"/>
            <a:ext cx="8897452" cy="2831838"/>
          </a:xfrm>
          <a:prstGeom prst="rect">
            <a:avLst/>
          </a:prstGeom>
        </p:spPr>
      </p:pic>
      <p:sp>
        <p:nvSpPr>
          <p:cNvPr id="4" name="Nuoli: Viisikulmio 3">
            <a:extLst>
              <a:ext uri="{FF2B5EF4-FFF2-40B4-BE49-F238E27FC236}">
                <a16:creationId xmlns:a16="http://schemas.microsoft.com/office/drawing/2014/main" id="{1EAC1BA3-105B-4311-AC57-A028EAC5D927}"/>
              </a:ext>
            </a:extLst>
          </p:cNvPr>
          <p:cNvSpPr/>
          <p:nvPr/>
        </p:nvSpPr>
        <p:spPr>
          <a:xfrm>
            <a:off x="2236149" y="1202028"/>
            <a:ext cx="1535837" cy="113412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Ensiapu-vaihe</a:t>
            </a:r>
          </a:p>
        </p:txBody>
      </p:sp>
      <p:sp>
        <p:nvSpPr>
          <p:cNvPr id="5" name="Nuoli: Viisikulmio 4">
            <a:extLst>
              <a:ext uri="{FF2B5EF4-FFF2-40B4-BE49-F238E27FC236}">
                <a16:creationId xmlns:a16="http://schemas.microsoft.com/office/drawing/2014/main" id="{E784FD9D-B4B1-419F-9DC8-17E50F1CE5A0}"/>
              </a:ext>
            </a:extLst>
          </p:cNvPr>
          <p:cNvSpPr/>
          <p:nvPr/>
        </p:nvSpPr>
        <p:spPr>
          <a:xfrm>
            <a:off x="3825254" y="1210903"/>
            <a:ext cx="2536725" cy="113412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 Elvytysvaihe</a:t>
            </a:r>
          </a:p>
        </p:txBody>
      </p:sp>
      <p:sp>
        <p:nvSpPr>
          <p:cNvPr id="6" name="Nuoli: Viisikulmio 5">
            <a:extLst>
              <a:ext uri="{FF2B5EF4-FFF2-40B4-BE49-F238E27FC236}">
                <a16:creationId xmlns:a16="http://schemas.microsoft.com/office/drawing/2014/main" id="{F84B5C6A-BF04-4E38-89C0-88B3CEB23CC1}"/>
              </a:ext>
            </a:extLst>
          </p:cNvPr>
          <p:cNvSpPr/>
          <p:nvPr/>
        </p:nvSpPr>
        <p:spPr>
          <a:xfrm>
            <a:off x="5719825" y="1210903"/>
            <a:ext cx="2987198" cy="113412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 ”Kipupakettivaihe”</a:t>
            </a:r>
          </a:p>
        </p:txBody>
      </p:sp>
      <p:sp>
        <p:nvSpPr>
          <p:cNvPr id="7" name="Puhekupla: Suorakulmio 6">
            <a:extLst>
              <a:ext uri="{FF2B5EF4-FFF2-40B4-BE49-F238E27FC236}">
                <a16:creationId xmlns:a16="http://schemas.microsoft.com/office/drawing/2014/main" id="{2C19D6A1-2CEB-4FDC-9A0F-DA45F550E101}"/>
              </a:ext>
            </a:extLst>
          </p:cNvPr>
          <p:cNvSpPr/>
          <p:nvPr/>
        </p:nvSpPr>
        <p:spPr>
          <a:xfrm>
            <a:off x="49741" y="2696199"/>
            <a:ext cx="3021658" cy="832996"/>
          </a:xfrm>
          <a:prstGeom prst="wedgeRectCallout">
            <a:avLst>
              <a:gd name="adj1" fmla="val 28681"/>
              <a:gd name="adj2" fmla="val -108376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Autetaan yrityksiä pahimman yli. Kesto riippuu pandemian tilanteesta.</a:t>
            </a:r>
          </a:p>
        </p:txBody>
      </p:sp>
      <p:sp>
        <p:nvSpPr>
          <p:cNvPr id="8" name="Puhekupla: Suorakulmio 7">
            <a:extLst>
              <a:ext uri="{FF2B5EF4-FFF2-40B4-BE49-F238E27FC236}">
                <a16:creationId xmlns:a16="http://schemas.microsoft.com/office/drawing/2014/main" id="{4A500121-6CCF-4781-8D34-46CC11FAB5C0}"/>
              </a:ext>
            </a:extLst>
          </p:cNvPr>
          <p:cNvSpPr/>
          <p:nvPr/>
        </p:nvSpPr>
        <p:spPr>
          <a:xfrm>
            <a:off x="3515284" y="2696200"/>
            <a:ext cx="2858610" cy="832995"/>
          </a:xfrm>
          <a:prstGeom prst="wedgeRectCallout">
            <a:avLst>
              <a:gd name="adj1" fmla="val -4684"/>
              <a:gd name="adj2" fmla="val -11165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Tuetaan elvytystoimin ja rakennereformein talouden tervehtymistä.</a:t>
            </a:r>
          </a:p>
        </p:txBody>
      </p:sp>
      <p:sp>
        <p:nvSpPr>
          <p:cNvPr id="9" name="Puhekupla: Suorakulmio 8">
            <a:extLst>
              <a:ext uri="{FF2B5EF4-FFF2-40B4-BE49-F238E27FC236}">
                <a16:creationId xmlns:a16="http://schemas.microsoft.com/office/drawing/2014/main" id="{119F5BFF-AAB8-450B-B029-78019587F94A}"/>
              </a:ext>
            </a:extLst>
          </p:cNvPr>
          <p:cNvSpPr/>
          <p:nvPr/>
        </p:nvSpPr>
        <p:spPr>
          <a:xfrm>
            <a:off x="6817779" y="2696200"/>
            <a:ext cx="4246773" cy="832996"/>
          </a:xfrm>
          <a:prstGeom prst="wedgeRectCallout">
            <a:avLst>
              <a:gd name="adj1" fmla="val -37755"/>
              <a:gd name="adj2" fmla="val -11359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Tehdään lisää reformeja, leikkauksia ja ehkä veronkorotuksia, jotta selvitään koronalaskusta.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CC02A7EB-159B-4A15-A402-0E037C83ECAF}"/>
              </a:ext>
            </a:extLst>
          </p:cNvPr>
          <p:cNvSpPr/>
          <p:nvPr/>
        </p:nvSpPr>
        <p:spPr>
          <a:xfrm>
            <a:off x="547715" y="3717032"/>
            <a:ext cx="1109657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Kesäsesonkiin tarttuminen ripeästi, rajoitteiden raameissa ja optimaalisesti. Vahvoja ponnisteluja alueelliseen markkinointiin.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Yritysten tukeminen nivelvaiheessa, kun pikkuhiljaa tutuksi tulleet ELY- ja BF-tuet ajetaan alas ja kustannustuki ja ravintolatuki käynnistyvät.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Yritysten kehittämistavoitteiden sparraus, koska korona-aika on muuttanut toimintaympäristöä pysyvästi.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Yritys</a:t>
            </a:r>
            <a:r>
              <a:rPr lang="fi-FI" sz="1400" i="1" dirty="0"/>
              <a:t>johtamisen</a:t>
            </a:r>
            <a:r>
              <a:rPr lang="fi-FI" sz="1400" dirty="0"/>
              <a:t> tukeminen akuutin kriisivaiheen hellittäessä.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Kuntien investointien strateginen johtaminen niin, että paikallisilla yrityksillä todellinen mahdollisuus tarjota. Kyse historiallisen suurista sairaalainvestoinneista, kouluista jne. Hukataanko mahdollisuus vai mahdollistetaanko niitä?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”Korona-irtisanottujen” hoito ja uudelleen ohjaus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ym typeface="Wingdings" panose="05000000000000000000" pitchFamily="2" charset="2"/>
              </a:rPr>
              <a:t>Syksyllä maksujoustot ”käytetty”, kesäsesonki ohi ja maksun aika rästeille alkaa  yritysten taloudenhallinnan ”toinen stressitesti”  tarvitaan tähän varautumista.</a:t>
            </a:r>
            <a:endParaRPr lang="fi-FI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Koronakriisin </a:t>
            </a:r>
            <a:r>
              <a:rPr lang="fi-FI" sz="1400" b="1" dirty="0"/>
              <a:t>toiseen vaiheeseen varautuminen </a:t>
            </a:r>
            <a:r>
              <a:rPr lang="fi-FI" sz="1400" dirty="0"/>
              <a:t>ja varautuminen siihen, että kriisi iskee rakentamiseen ja niihin yrityksiin, joihin se ei ole vielä vaikuttanut.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Elinkeinotoimille ja yrittäjien kumppaneille vahva haaste, kuinka vahvistamme yritysten elinkelpoisuutta tulevaisuudessa. </a:t>
            </a:r>
          </a:p>
        </p:txBody>
      </p:sp>
    </p:spTree>
    <p:extLst>
      <p:ext uri="{BB962C8B-B14F-4D97-AF65-F5344CB8AC3E}">
        <p14:creationId xmlns:p14="http://schemas.microsoft.com/office/powerpoint/2010/main" val="349109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8AAC807C-FCDE-481A-A4D3-D4880E482BA9}"/>
              </a:ext>
            </a:extLst>
          </p:cNvPr>
          <p:cNvSpPr/>
          <p:nvPr/>
        </p:nvSpPr>
        <p:spPr>
          <a:xfrm>
            <a:off x="421319" y="3717032"/>
            <a:ext cx="11881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Olemassa olevien yritysten osaamisen tunnistaminen ja tuotantoketjujen muutokseen vastaaminen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Yritysten laatutyön systemaattinen kehittäminen, vrt. ISO-standardit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Kestävän luontomatkailun kehittäminen </a:t>
            </a:r>
            <a:r>
              <a:rPr lang="fi-FI" sz="1600" dirty="0">
                <a:sym typeface="Wingdings" panose="05000000000000000000" pitchFamily="2" charset="2"/>
              </a:rPr>
              <a:t> </a:t>
            </a:r>
            <a:r>
              <a:rPr lang="fi-FI" sz="1600" dirty="0"/>
              <a:t>väljyys, turvallisuus ja puhtaus.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Yksityisen palvelutuotannon laajentaminen esim. palvelusetelien avulla </a:t>
            </a:r>
            <a:r>
              <a:rPr lang="fi-FI" sz="1600" dirty="0">
                <a:sym typeface="Wingdings" panose="05000000000000000000" pitchFamily="2" charset="2"/>
              </a:rPr>
              <a:t> kohti </a:t>
            </a:r>
            <a:r>
              <a:rPr lang="fi-FI" sz="1600" dirty="0" err="1">
                <a:sym typeface="Wingdings" panose="05000000000000000000" pitchFamily="2" charset="2"/>
              </a:rPr>
              <a:t>monituottajuutta</a:t>
            </a:r>
            <a:r>
              <a:rPr lang="fi-FI" sz="1600" dirty="0">
                <a:sym typeface="Wingdings" panose="05000000000000000000" pitchFamily="2" charset="2"/>
              </a:rPr>
              <a:t> ja yhteiskehittämistä julkisen sektorin kanssa.</a:t>
            </a:r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Pysyvämmät ratkaisut omistajanvaihdosneuvontaan.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Strateginen markkinointi etätyöpaikoista – yhteisrintamassa kiinteistövälittäjät, kunnat yms. Miten tehdä paikkariippumattomasta työstä bisnes?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Osaavan työvoiman kiinnittäminen maakuntaan kasvukauden alussa.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Saavutettavuus: raideliikenne, jakamistalouteen perustuvat liikkumismuodot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Edunvalvonnan onnistuminen: tiehankkeet, Saimaa-ilmiö, kuitulabran + vihreän kemian labran vahvistaminen, varastokirjasto siirto, DIAK Pieksämäki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79FE365F-DC62-418B-A001-F32518A24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16" y="44624"/>
            <a:ext cx="8897452" cy="2831838"/>
          </a:xfrm>
          <a:prstGeom prst="rect">
            <a:avLst/>
          </a:prstGeom>
        </p:spPr>
      </p:pic>
      <p:sp>
        <p:nvSpPr>
          <p:cNvPr id="11" name="Nuoli: Viisikulmio 10">
            <a:extLst>
              <a:ext uri="{FF2B5EF4-FFF2-40B4-BE49-F238E27FC236}">
                <a16:creationId xmlns:a16="http://schemas.microsoft.com/office/drawing/2014/main" id="{7F9FBE67-F17F-4CA8-9E03-F83CF0C2027B}"/>
              </a:ext>
            </a:extLst>
          </p:cNvPr>
          <p:cNvSpPr/>
          <p:nvPr/>
        </p:nvSpPr>
        <p:spPr>
          <a:xfrm>
            <a:off x="2236149" y="1202028"/>
            <a:ext cx="1535837" cy="113412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Ensiapu-vaihe</a:t>
            </a:r>
          </a:p>
        </p:txBody>
      </p:sp>
      <p:sp>
        <p:nvSpPr>
          <p:cNvPr id="12" name="Nuoli: Viisikulmio 11">
            <a:extLst>
              <a:ext uri="{FF2B5EF4-FFF2-40B4-BE49-F238E27FC236}">
                <a16:creationId xmlns:a16="http://schemas.microsoft.com/office/drawing/2014/main" id="{D215E9C7-4414-4253-B678-DD13C857E9A0}"/>
              </a:ext>
            </a:extLst>
          </p:cNvPr>
          <p:cNvSpPr/>
          <p:nvPr/>
        </p:nvSpPr>
        <p:spPr>
          <a:xfrm>
            <a:off x="3825254" y="1210903"/>
            <a:ext cx="2536725" cy="113412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 Elvytysvaihe</a:t>
            </a:r>
          </a:p>
        </p:txBody>
      </p:sp>
      <p:sp>
        <p:nvSpPr>
          <p:cNvPr id="13" name="Nuoli: Viisikulmio 12">
            <a:extLst>
              <a:ext uri="{FF2B5EF4-FFF2-40B4-BE49-F238E27FC236}">
                <a16:creationId xmlns:a16="http://schemas.microsoft.com/office/drawing/2014/main" id="{0D814714-5E02-48C1-82D3-1FF4B17A7AF5}"/>
              </a:ext>
            </a:extLst>
          </p:cNvPr>
          <p:cNvSpPr/>
          <p:nvPr/>
        </p:nvSpPr>
        <p:spPr>
          <a:xfrm>
            <a:off x="5719825" y="1210903"/>
            <a:ext cx="2987198" cy="1134122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 ”Kipupakettivaihe”</a:t>
            </a:r>
          </a:p>
        </p:txBody>
      </p:sp>
      <p:sp>
        <p:nvSpPr>
          <p:cNvPr id="14" name="Puhekupla: Suorakulmio 13">
            <a:extLst>
              <a:ext uri="{FF2B5EF4-FFF2-40B4-BE49-F238E27FC236}">
                <a16:creationId xmlns:a16="http://schemas.microsoft.com/office/drawing/2014/main" id="{59EB3814-429B-4808-A601-0E36CC0B3A63}"/>
              </a:ext>
            </a:extLst>
          </p:cNvPr>
          <p:cNvSpPr/>
          <p:nvPr/>
        </p:nvSpPr>
        <p:spPr>
          <a:xfrm>
            <a:off x="49741" y="2696198"/>
            <a:ext cx="3021658" cy="856981"/>
          </a:xfrm>
          <a:prstGeom prst="wedgeRectCallout">
            <a:avLst>
              <a:gd name="adj1" fmla="val 28681"/>
              <a:gd name="adj2" fmla="val -108376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Autetaan yrityksiä pahimman yli. Kesto riippuu pandemian tilanteesta.</a:t>
            </a:r>
          </a:p>
        </p:txBody>
      </p:sp>
      <p:sp>
        <p:nvSpPr>
          <p:cNvPr id="15" name="Puhekupla: Suorakulmio 14">
            <a:extLst>
              <a:ext uri="{FF2B5EF4-FFF2-40B4-BE49-F238E27FC236}">
                <a16:creationId xmlns:a16="http://schemas.microsoft.com/office/drawing/2014/main" id="{C1C6BCC2-3EC3-4A94-9C74-4AD204A67DCE}"/>
              </a:ext>
            </a:extLst>
          </p:cNvPr>
          <p:cNvSpPr/>
          <p:nvPr/>
        </p:nvSpPr>
        <p:spPr>
          <a:xfrm>
            <a:off x="3515284" y="2696200"/>
            <a:ext cx="2858610" cy="856980"/>
          </a:xfrm>
          <a:prstGeom prst="wedgeRectCallout">
            <a:avLst>
              <a:gd name="adj1" fmla="val -4684"/>
              <a:gd name="adj2" fmla="val -111655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Tuetaan elvytystoimin ja rakennereformein talouden tervehtymistä.</a:t>
            </a:r>
          </a:p>
        </p:txBody>
      </p:sp>
      <p:sp>
        <p:nvSpPr>
          <p:cNvPr id="16" name="Puhekupla: Suorakulmio 15">
            <a:extLst>
              <a:ext uri="{FF2B5EF4-FFF2-40B4-BE49-F238E27FC236}">
                <a16:creationId xmlns:a16="http://schemas.microsoft.com/office/drawing/2014/main" id="{B420D123-7093-4621-9A88-99A8C82BDF35}"/>
              </a:ext>
            </a:extLst>
          </p:cNvPr>
          <p:cNvSpPr/>
          <p:nvPr/>
        </p:nvSpPr>
        <p:spPr>
          <a:xfrm>
            <a:off x="6817779" y="2696199"/>
            <a:ext cx="4246773" cy="856981"/>
          </a:xfrm>
          <a:prstGeom prst="wedgeRectCallout">
            <a:avLst>
              <a:gd name="adj1" fmla="val -37755"/>
              <a:gd name="adj2" fmla="val -11359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Tehdään lisää reformeja, leikkauksia ja ehkä veronkorotuksia, jotta selvitään koronalaskusta.</a:t>
            </a:r>
          </a:p>
        </p:txBody>
      </p:sp>
    </p:spTree>
    <p:extLst>
      <p:ext uri="{BB962C8B-B14F-4D97-AF65-F5344CB8AC3E}">
        <p14:creationId xmlns:p14="http://schemas.microsoft.com/office/powerpoint/2010/main" val="2603780372"/>
      </p:ext>
    </p:extLst>
  </p:cSld>
  <p:clrMapOvr>
    <a:masterClrMapping/>
  </p:clrMapOvr>
</p:sld>
</file>

<file path=ppt/theme/theme1.xml><?xml version="1.0" encoding="utf-8"?>
<a:theme xmlns:a="http://schemas.openxmlformats.org/drawingml/2006/main" name="Suomen Yrittajat">
  <a:themeElements>
    <a:clrScheme name="Suomen Yrittajat">
      <a:dk1>
        <a:sysClr val="windowText" lastClr="000000"/>
      </a:dk1>
      <a:lt1>
        <a:sysClr val="window" lastClr="FFFFFF"/>
      </a:lt1>
      <a:dk2>
        <a:srgbClr val="00A3DA"/>
      </a:dk2>
      <a:lt2>
        <a:srgbClr val="EEECE1"/>
      </a:lt2>
      <a:accent1>
        <a:srgbClr val="00A3DA"/>
      </a:accent1>
      <a:accent2>
        <a:srgbClr val="000000"/>
      </a:accent2>
      <a:accent3>
        <a:srgbClr val="919191"/>
      </a:accent3>
      <a:accent4>
        <a:srgbClr val="E9573F"/>
      </a:accent4>
      <a:accent5>
        <a:srgbClr val="78BD53"/>
      </a:accent5>
      <a:accent6>
        <a:srgbClr val="114A90"/>
      </a:accent6>
      <a:hlink>
        <a:srgbClr val="00A3DA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Y_PowerPoint.potx" id="{19A87F38-8497-41DC-800A-1A85418D52D6}" vid="{1248F3D7-C595-46AE-9C95-15DAF02788B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1B80D14202ACE4B9D8B6867E753B10E" ma:contentTypeVersion="10" ma:contentTypeDescription="Luo uusi asiakirja." ma:contentTypeScope="" ma:versionID="10dea855f77f144b674b6806939665ce">
  <xsd:schema xmlns:xsd="http://www.w3.org/2001/XMLSchema" xmlns:xs="http://www.w3.org/2001/XMLSchema" xmlns:p="http://schemas.microsoft.com/office/2006/metadata/properties" xmlns:ns3="9a4548a6-9dbc-43a9-a345-7955262af45a" xmlns:ns4="35757552-e87b-49ee-8af1-d31a9d460058" targetNamespace="http://schemas.microsoft.com/office/2006/metadata/properties" ma:root="true" ma:fieldsID="35db577841f0f73175ed4d6e9a3a0ac9" ns3:_="" ns4:_="">
    <xsd:import namespace="9a4548a6-9dbc-43a9-a345-7955262af45a"/>
    <xsd:import namespace="35757552-e87b-49ee-8af1-d31a9d4600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548a6-9dbc-43a9-a345-7955262af4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57552-e87b-49ee-8af1-d31a9d46005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F4007E-62A5-4A4A-878E-8B17245E24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1E7809-A3CE-4402-AE6A-A10EE87E91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4548a6-9dbc-43a9-a345-7955262af45a"/>
    <ds:schemaRef ds:uri="35757552-e87b-49ee-8af1-d31a9d460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F94D5A-6222-443B-83D1-017F60433C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SY_PowerPoint_2019 (4)</Template>
  <TotalTime>926</TotalTime>
  <Words>443</Words>
  <Application>Microsoft Office PowerPoint</Application>
  <PresentationFormat>Laajakuva</PresentationFormat>
  <Paragraphs>44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Suomen Yrittajat</vt:lpstr>
      <vt:lpstr>Maakunnan selviytymisfoorumi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Suomen Yrittäjät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Maakunnan selviutymissuunnitelma</dc:title>
  <dc:creator>Niina Kuuva</dc:creator>
  <cp:lastModifiedBy>Niina Kuuva</cp:lastModifiedBy>
  <cp:revision>29</cp:revision>
  <dcterms:created xsi:type="dcterms:W3CDTF">2020-05-11T12:38:59Z</dcterms:created>
  <dcterms:modified xsi:type="dcterms:W3CDTF">2020-05-26T07:16:04Z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0x01010031B80D14202ACE4B9D8B6867E753B10E</vt:lpwstr>
  </property>
</Properties>
</file>